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73"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58" d="100"/>
          <a:sy n="58" d="100"/>
        </p:scale>
        <p:origin x="4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6419-30DE-BCBC-65AE-990CA8E41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0EC1A-50C8-91D1-DC52-4DF14B297F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7EE65-73A3-01E3-0B30-364E6B874F2A}"/>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1585EA2C-B939-167B-5F5F-A8C8D3152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7628B-E123-3F08-A7B3-8A47EAADDB9F}"/>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3645313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90F5-561E-CDDC-F79F-CAAA8ECC48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469FC-64E0-897D-FF26-AACF1D9918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F1A2C-86F4-93B5-A017-93ABC2DC30E8}"/>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9DA88A40-63D9-ECB7-BE5C-A531875C3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00A73-CA9D-538B-9446-91979CC187DC}"/>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188313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90E13-08AA-B14B-F0F5-BB327869E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22EAE6-07A0-6C39-8C62-3E65E9CF0A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0EC97-36D6-4387-096C-660120087545}"/>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8CCC096D-9A07-37AE-2D89-68418AE7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71273-C2E8-E628-D67E-A381852900AD}"/>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343308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C427-6F3E-8BF4-0445-5236F832B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B8B71-66B9-582B-B1D8-49E400405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92D1B-D7D3-C7CF-623A-020CBAC7A895}"/>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45D4EA49-EA33-EBD5-75BC-FAC21DFFA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9F464-C239-9E59-E156-6F0022EBAD73}"/>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439412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B7E7-A68C-7632-8532-C3ECFD5F3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35600-DA89-0E5B-A905-B03383B120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FA9175-BE87-3DAF-44E8-A4B815E4C1CB}"/>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EE9F4D0E-8643-E002-51F2-6792EA832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3E131-376C-0C00-1159-A8545F8A3CD3}"/>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56148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BD80-CCA7-4B29-3814-5074DFF99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09199-B494-C89D-1404-6B7429BE8A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49BFED-A40A-B40B-5F33-D569B254B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283CB-02CB-A4DA-7554-E004CD7BF8FA}"/>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6" name="Footer Placeholder 5">
            <a:extLst>
              <a:ext uri="{FF2B5EF4-FFF2-40B4-BE49-F238E27FC236}">
                <a16:creationId xmlns:a16="http://schemas.microsoft.com/office/drawing/2014/main" id="{8129F821-1C24-0CAE-6112-85EAFED2E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59015-E912-1FC5-098B-3DABDCF9BFEF}"/>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96590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0AC4-205D-9C8B-DFE5-169567CC73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25A780-4F03-76B2-0436-4FB374EC08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9E099-04F0-D167-C8BC-71A4CB42C6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A4903-9404-2BDC-62E6-F7D78329B9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C975DA-3E23-1F05-8E09-F3D9491E7B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32BD5-1CD2-6622-CA10-14B22ADC2193}"/>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8" name="Footer Placeholder 7">
            <a:extLst>
              <a:ext uri="{FF2B5EF4-FFF2-40B4-BE49-F238E27FC236}">
                <a16:creationId xmlns:a16="http://schemas.microsoft.com/office/drawing/2014/main" id="{1B518E68-433F-59B9-4130-7CE4B804FF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204899-791A-0945-C407-4BA49388EF40}"/>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3695982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DAE5-7C50-3CA7-5DBB-879172C377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0EFA4D-A695-57C1-BA2D-5B7B6A4C05BB}"/>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4" name="Footer Placeholder 3">
            <a:extLst>
              <a:ext uri="{FF2B5EF4-FFF2-40B4-BE49-F238E27FC236}">
                <a16:creationId xmlns:a16="http://schemas.microsoft.com/office/drawing/2014/main" id="{E6C313CD-B768-0AB0-ED43-E6937583FE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194D47-2DAE-ADC0-7B3F-5D562611E678}"/>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198090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93552-345B-E407-0F31-7C9E1E37B9A4}"/>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3" name="Footer Placeholder 2">
            <a:extLst>
              <a:ext uri="{FF2B5EF4-FFF2-40B4-BE49-F238E27FC236}">
                <a16:creationId xmlns:a16="http://schemas.microsoft.com/office/drawing/2014/main" id="{EFF8CBB9-ED90-D167-C20C-004E6874DA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A5805D-DE71-A032-363D-87BBF5E96719}"/>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218805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BECF-632C-CC2B-99D3-8B34246FC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927A1-E3BE-0146-FDB7-A4969F2E5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9D938-1FB8-5011-F6C4-3A64F54B1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49204-472A-89B3-71D8-79A43DF4E079}"/>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6" name="Footer Placeholder 5">
            <a:extLst>
              <a:ext uri="{FF2B5EF4-FFF2-40B4-BE49-F238E27FC236}">
                <a16:creationId xmlns:a16="http://schemas.microsoft.com/office/drawing/2014/main" id="{44A7619D-D087-8B81-ED1A-4A461E160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79023-E7A1-3C7E-93E3-AEA00DE547F9}"/>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167212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92A4-85FD-2781-1A35-B05AA3B06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F8C72A-B5E0-B1D0-FFE7-6ADED2138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948A21-D6AE-6806-116A-14AE24CCA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83556-E6BB-70D1-5C49-5801BE3ED458}"/>
              </a:ext>
            </a:extLst>
          </p:cNvPr>
          <p:cNvSpPr>
            <a:spLocks noGrp="1"/>
          </p:cNvSpPr>
          <p:nvPr>
            <p:ph type="dt" sz="half" idx="10"/>
          </p:nvPr>
        </p:nvSpPr>
        <p:spPr/>
        <p:txBody>
          <a:bodyPr/>
          <a:lstStyle/>
          <a:p>
            <a:fld id="{37A97B45-981F-4AC1-B4E2-E633401B9791}" type="datetimeFigureOut">
              <a:rPr lang="en-US" smtClean="0"/>
              <a:t>4/3/2025</a:t>
            </a:fld>
            <a:endParaRPr lang="en-US"/>
          </a:p>
        </p:txBody>
      </p:sp>
      <p:sp>
        <p:nvSpPr>
          <p:cNvPr id="6" name="Footer Placeholder 5">
            <a:extLst>
              <a:ext uri="{FF2B5EF4-FFF2-40B4-BE49-F238E27FC236}">
                <a16:creationId xmlns:a16="http://schemas.microsoft.com/office/drawing/2014/main" id="{9D1F4DAD-B85C-A2D4-ABAB-25C0DFF97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70708-39D1-BFF7-1D2B-0922E75612CE}"/>
              </a:ext>
            </a:extLst>
          </p:cNvPr>
          <p:cNvSpPr>
            <a:spLocks noGrp="1"/>
          </p:cNvSpPr>
          <p:nvPr>
            <p:ph type="sldNum" sz="quarter" idx="12"/>
          </p:nvPr>
        </p:nvSpPr>
        <p:spPr/>
        <p:txBody>
          <a:bodyPr/>
          <a:lstStyle/>
          <a:p>
            <a:fld id="{FEA9E3D0-6350-494E-AC61-36A9A9770BE8}" type="slidenum">
              <a:rPr lang="en-US" smtClean="0"/>
              <a:t>‹#›</a:t>
            </a:fld>
            <a:endParaRPr lang="en-US"/>
          </a:p>
        </p:txBody>
      </p:sp>
    </p:spTree>
    <p:extLst>
      <p:ext uri="{BB962C8B-B14F-4D97-AF65-F5344CB8AC3E}">
        <p14:creationId xmlns:p14="http://schemas.microsoft.com/office/powerpoint/2010/main" val="56159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E1D9C-F1A2-C3FD-0461-1F829B24E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1AFE3-292A-DC71-0AB5-DF4895D69C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C424E-36CB-113C-472E-F62CF4C9C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97B45-981F-4AC1-B4E2-E633401B9791}" type="datetimeFigureOut">
              <a:rPr lang="en-US" smtClean="0"/>
              <a:t>4/3/2025</a:t>
            </a:fld>
            <a:endParaRPr lang="en-US"/>
          </a:p>
        </p:txBody>
      </p:sp>
      <p:sp>
        <p:nvSpPr>
          <p:cNvPr id="5" name="Footer Placeholder 4">
            <a:extLst>
              <a:ext uri="{FF2B5EF4-FFF2-40B4-BE49-F238E27FC236}">
                <a16:creationId xmlns:a16="http://schemas.microsoft.com/office/drawing/2014/main" id="{35D77519-7871-7A99-3844-F25DCEC9B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336A17-99C4-FED9-F27D-9454C42E16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A9E3D0-6350-494E-AC61-36A9A9770BE8}" type="slidenum">
              <a:rPr lang="en-US" smtClean="0"/>
              <a:t>‹#›</a:t>
            </a:fld>
            <a:endParaRPr lang="en-US"/>
          </a:p>
        </p:txBody>
      </p:sp>
    </p:spTree>
    <p:extLst>
      <p:ext uri="{BB962C8B-B14F-4D97-AF65-F5344CB8AC3E}">
        <p14:creationId xmlns:p14="http://schemas.microsoft.com/office/powerpoint/2010/main" val="219933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2Hz-zpyHaj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1" name="Freeform: Shape 20">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4" name="Freeform: Shape 23">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Rectangle 1">
            <a:extLst>
              <a:ext uri="{FF2B5EF4-FFF2-40B4-BE49-F238E27FC236}">
                <a16:creationId xmlns:a16="http://schemas.microsoft.com/office/drawing/2014/main" id="{28F62A5B-B0CA-9DC0-5165-50557E2885B7}"/>
              </a:ext>
            </a:extLst>
          </p:cNvPr>
          <p:cNvSpPr/>
          <p:nvPr/>
        </p:nvSpPr>
        <p:spPr>
          <a:xfrm>
            <a:off x="838199" y="1120676"/>
            <a:ext cx="7021513" cy="23083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kern="1200" cap="none" spc="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War and Independence</a:t>
            </a:r>
          </a:p>
          <a:p>
            <a:pPr>
              <a:lnSpc>
                <a:spcPct val="90000"/>
              </a:lnSpc>
              <a:spcBef>
                <a:spcPct val="0"/>
              </a:spcBef>
              <a:spcAft>
                <a:spcPts val="600"/>
              </a:spcAft>
            </a:pPr>
            <a:r>
              <a:rPr lang="en-US" sz="5000" b="1" kern="120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Part 7-</a:t>
            </a:r>
          </a:p>
          <a:p>
            <a:pPr>
              <a:lnSpc>
                <a:spcPct val="90000"/>
              </a:lnSpc>
              <a:spcBef>
                <a:spcPct val="0"/>
              </a:spcBef>
              <a:spcAft>
                <a:spcPts val="600"/>
              </a:spcAft>
            </a:pPr>
            <a:r>
              <a:rPr lang="en-US" sz="5000" b="1" kern="1200" cap="none" spc="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Declaring Independence</a:t>
            </a:r>
          </a:p>
        </p:txBody>
      </p:sp>
    </p:spTree>
    <p:extLst>
      <p:ext uri="{BB962C8B-B14F-4D97-AF65-F5344CB8AC3E}">
        <p14:creationId xmlns:p14="http://schemas.microsoft.com/office/powerpoint/2010/main" val="1149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1323439"/>
          </a:xfrm>
          <a:prstGeom prst="rect">
            <a:avLst/>
          </a:prstGeom>
          <a:noFill/>
        </p:spPr>
        <p:txBody>
          <a:bodyPr wrap="square" rtlCol="0">
            <a:spAutoFit/>
          </a:bodyPr>
          <a:lstStyle/>
          <a:p>
            <a:pPr algn="ctr"/>
            <a:r>
              <a:rPr lang="en-US" sz="4000" dirty="0">
                <a:latin typeface="Bookman Old Style" panose="02050604050505020204" pitchFamily="18" charset="0"/>
              </a:rPr>
              <a:t>His second was that the states should take steps to form their own foreign alliances.</a:t>
            </a:r>
          </a:p>
        </p:txBody>
      </p:sp>
      <p:pic>
        <p:nvPicPr>
          <p:cNvPr id="2" name="Picture 1">
            <a:extLst>
              <a:ext uri="{FF2B5EF4-FFF2-40B4-BE49-F238E27FC236}">
                <a16:creationId xmlns:a16="http://schemas.microsoft.com/office/drawing/2014/main" id="{437DC287-8174-82C2-65FE-EEDCBE2CC4A4}"/>
              </a:ext>
            </a:extLst>
          </p:cNvPr>
          <p:cNvPicPr>
            <a:picLocks noChangeAspect="1"/>
          </p:cNvPicPr>
          <p:nvPr/>
        </p:nvPicPr>
        <p:blipFill>
          <a:blip r:embed="rId2"/>
          <a:stretch>
            <a:fillRect/>
          </a:stretch>
        </p:blipFill>
        <p:spPr>
          <a:xfrm>
            <a:off x="2683305" y="1614384"/>
            <a:ext cx="7109097" cy="4952671"/>
          </a:xfrm>
          <a:prstGeom prst="rect">
            <a:avLst/>
          </a:prstGeom>
        </p:spPr>
      </p:pic>
    </p:spTree>
    <p:extLst>
      <p:ext uri="{BB962C8B-B14F-4D97-AF65-F5344CB8AC3E}">
        <p14:creationId xmlns:p14="http://schemas.microsoft.com/office/powerpoint/2010/main" val="382034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6952161" y="647406"/>
            <a:ext cx="4153547" cy="5016758"/>
          </a:xfrm>
          <a:prstGeom prst="rect">
            <a:avLst/>
          </a:prstGeom>
          <a:noFill/>
        </p:spPr>
        <p:txBody>
          <a:bodyPr wrap="square" rtlCol="0">
            <a:spAutoFit/>
          </a:bodyPr>
          <a:lstStyle/>
          <a:p>
            <a:pPr algn="ctr"/>
            <a:r>
              <a:rPr lang="en-US" sz="4000" dirty="0">
                <a:latin typeface="Bookman Old Style" panose="02050604050505020204" pitchFamily="18" charset="0"/>
              </a:rPr>
              <a:t>And finally, he proposed that the states should prepare a plan for joining together in a confederation.</a:t>
            </a:r>
          </a:p>
        </p:txBody>
      </p:sp>
      <p:pic>
        <p:nvPicPr>
          <p:cNvPr id="2" name="Picture 1">
            <a:extLst>
              <a:ext uri="{FF2B5EF4-FFF2-40B4-BE49-F238E27FC236}">
                <a16:creationId xmlns:a16="http://schemas.microsoft.com/office/drawing/2014/main" id="{4EEE6164-F31D-DD4F-E86C-19277D1DB6E1}"/>
              </a:ext>
            </a:extLst>
          </p:cNvPr>
          <p:cNvPicPr>
            <a:picLocks noChangeAspect="1"/>
          </p:cNvPicPr>
          <p:nvPr/>
        </p:nvPicPr>
        <p:blipFill rotWithShape="1">
          <a:blip r:embed="rId2"/>
          <a:srcRect l="65669" t="21469" r="2870" b="20226"/>
          <a:stretch/>
        </p:blipFill>
        <p:spPr>
          <a:xfrm>
            <a:off x="1942454" y="313840"/>
            <a:ext cx="4153546" cy="6230320"/>
          </a:xfrm>
          <a:prstGeom prst="rect">
            <a:avLst/>
          </a:prstGeom>
        </p:spPr>
      </p:pic>
    </p:spTree>
    <p:extLst>
      <p:ext uri="{BB962C8B-B14F-4D97-AF65-F5344CB8AC3E}">
        <p14:creationId xmlns:p14="http://schemas.microsoft.com/office/powerpoint/2010/main" val="3817127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1323439"/>
          </a:xfrm>
          <a:prstGeom prst="rect">
            <a:avLst/>
          </a:prstGeom>
          <a:noFill/>
        </p:spPr>
        <p:txBody>
          <a:bodyPr wrap="square" rtlCol="0">
            <a:spAutoFit/>
          </a:bodyPr>
          <a:lstStyle/>
          <a:p>
            <a:pPr algn="ctr"/>
            <a:r>
              <a:rPr lang="en-US" sz="4000" dirty="0">
                <a:latin typeface="Bookman Old Style" panose="02050604050505020204" pitchFamily="18" charset="0"/>
              </a:rPr>
              <a:t>Congress organized a committee to write a Declaration of Independence.</a:t>
            </a:r>
          </a:p>
        </p:txBody>
      </p:sp>
      <p:pic>
        <p:nvPicPr>
          <p:cNvPr id="3" name="Picture 2">
            <a:extLst>
              <a:ext uri="{FF2B5EF4-FFF2-40B4-BE49-F238E27FC236}">
                <a16:creationId xmlns:a16="http://schemas.microsoft.com/office/drawing/2014/main" id="{F471EFC0-8BD7-638E-94E8-9845EA7D039B}"/>
              </a:ext>
            </a:extLst>
          </p:cNvPr>
          <p:cNvPicPr>
            <a:picLocks noChangeAspect="1"/>
          </p:cNvPicPr>
          <p:nvPr/>
        </p:nvPicPr>
        <p:blipFill>
          <a:blip r:embed="rId2"/>
          <a:stretch>
            <a:fillRect/>
          </a:stretch>
        </p:blipFill>
        <p:spPr>
          <a:xfrm>
            <a:off x="2015563" y="1766807"/>
            <a:ext cx="8160873" cy="4570088"/>
          </a:xfrm>
          <a:prstGeom prst="rect">
            <a:avLst/>
          </a:prstGeom>
        </p:spPr>
      </p:pic>
    </p:spTree>
    <p:extLst>
      <p:ext uri="{BB962C8B-B14F-4D97-AF65-F5344CB8AC3E}">
        <p14:creationId xmlns:p14="http://schemas.microsoft.com/office/powerpoint/2010/main" val="422402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2554545"/>
          </a:xfrm>
          <a:prstGeom prst="rect">
            <a:avLst/>
          </a:prstGeom>
          <a:noFill/>
        </p:spPr>
        <p:txBody>
          <a:bodyPr wrap="square" rtlCol="0">
            <a:spAutoFit/>
          </a:bodyPr>
          <a:lstStyle/>
          <a:p>
            <a:pPr algn="ctr"/>
            <a:r>
              <a:rPr lang="en-US" sz="4000" dirty="0">
                <a:latin typeface="Bookman Old Style" panose="02050604050505020204" pitchFamily="18" charset="0"/>
              </a:rPr>
              <a:t>The committee included Ben Franklin, John Adams, Thomas Jefferson, Robert Livingston, and Roger Sherman.  Jefferson was to write a rough draft.</a:t>
            </a:r>
          </a:p>
        </p:txBody>
      </p:sp>
      <p:pic>
        <p:nvPicPr>
          <p:cNvPr id="2" name="Picture 1">
            <a:extLst>
              <a:ext uri="{FF2B5EF4-FFF2-40B4-BE49-F238E27FC236}">
                <a16:creationId xmlns:a16="http://schemas.microsoft.com/office/drawing/2014/main" id="{6B0B8B84-3896-8DD1-F20E-75A214628165}"/>
              </a:ext>
            </a:extLst>
          </p:cNvPr>
          <p:cNvPicPr>
            <a:picLocks noChangeAspect="1"/>
          </p:cNvPicPr>
          <p:nvPr/>
        </p:nvPicPr>
        <p:blipFill>
          <a:blip r:embed="rId2"/>
          <a:stretch>
            <a:fillRect/>
          </a:stretch>
        </p:blipFill>
        <p:spPr>
          <a:xfrm>
            <a:off x="3647469" y="2845490"/>
            <a:ext cx="5049461" cy="3782368"/>
          </a:xfrm>
          <a:prstGeom prst="rect">
            <a:avLst/>
          </a:prstGeom>
        </p:spPr>
      </p:pic>
    </p:spTree>
    <p:extLst>
      <p:ext uri="{BB962C8B-B14F-4D97-AF65-F5344CB8AC3E}">
        <p14:creationId xmlns:p14="http://schemas.microsoft.com/office/powerpoint/2010/main" val="2917323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3785652"/>
          </a:xfrm>
          <a:prstGeom prst="rect">
            <a:avLst/>
          </a:prstGeom>
          <a:noFill/>
        </p:spPr>
        <p:txBody>
          <a:bodyPr wrap="square" rtlCol="0">
            <a:spAutoFit/>
          </a:bodyPr>
          <a:lstStyle/>
          <a:p>
            <a:pPr algn="ctr"/>
            <a:r>
              <a:rPr lang="en-US" sz="4000" dirty="0">
                <a:latin typeface="Bookman Old Style" panose="02050604050505020204" pitchFamily="18" charset="0"/>
              </a:rPr>
              <a:t>On July 1, 1776, the Continental Congress began debating Lee’s resolutions.  Some delegates still wanted to work out their problems with Britain.  However, when they voted on July 2</a:t>
            </a:r>
            <a:r>
              <a:rPr lang="en-US" sz="4000" baseline="30000" dirty="0">
                <a:latin typeface="Bookman Old Style" panose="02050604050505020204" pitchFamily="18" charset="0"/>
              </a:rPr>
              <a:t>nd</a:t>
            </a:r>
            <a:r>
              <a:rPr lang="en-US" sz="4000" dirty="0">
                <a:latin typeface="Bookman Old Style" panose="02050604050505020204" pitchFamily="18" charset="0"/>
              </a:rPr>
              <a:t>, the Congress voted in favor of independence.</a:t>
            </a:r>
          </a:p>
        </p:txBody>
      </p:sp>
      <p:pic>
        <p:nvPicPr>
          <p:cNvPr id="2" name="Picture 1">
            <a:extLst>
              <a:ext uri="{FF2B5EF4-FFF2-40B4-BE49-F238E27FC236}">
                <a16:creationId xmlns:a16="http://schemas.microsoft.com/office/drawing/2014/main" id="{D4D6ECF7-A443-ABF7-5390-3928457F2BCD}"/>
              </a:ext>
            </a:extLst>
          </p:cNvPr>
          <p:cNvPicPr>
            <a:picLocks noChangeAspect="1"/>
          </p:cNvPicPr>
          <p:nvPr/>
        </p:nvPicPr>
        <p:blipFill>
          <a:blip r:embed="rId2"/>
          <a:stretch>
            <a:fillRect/>
          </a:stretch>
        </p:blipFill>
        <p:spPr>
          <a:xfrm>
            <a:off x="4004858" y="4076597"/>
            <a:ext cx="4182283" cy="2634838"/>
          </a:xfrm>
          <a:prstGeom prst="rect">
            <a:avLst/>
          </a:prstGeom>
        </p:spPr>
      </p:pic>
    </p:spTree>
    <p:extLst>
      <p:ext uri="{BB962C8B-B14F-4D97-AF65-F5344CB8AC3E}">
        <p14:creationId xmlns:p14="http://schemas.microsoft.com/office/powerpoint/2010/main" val="216531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2554545"/>
          </a:xfrm>
          <a:prstGeom prst="rect">
            <a:avLst/>
          </a:prstGeom>
          <a:noFill/>
        </p:spPr>
        <p:txBody>
          <a:bodyPr wrap="square" rtlCol="0">
            <a:spAutoFit/>
          </a:bodyPr>
          <a:lstStyle/>
          <a:p>
            <a:pPr algn="ctr"/>
            <a:r>
              <a:rPr lang="en-US" sz="4000" dirty="0">
                <a:latin typeface="Bookman Old Style" panose="02050604050505020204" pitchFamily="18" charset="0"/>
              </a:rPr>
              <a:t>On July 4, 1776, Congress adopted the Declaration of Independence.  This would be the day celebrated as the start of the United States of America.</a:t>
            </a:r>
          </a:p>
        </p:txBody>
      </p:sp>
      <p:pic>
        <p:nvPicPr>
          <p:cNvPr id="2" name="Picture 1">
            <a:extLst>
              <a:ext uri="{FF2B5EF4-FFF2-40B4-BE49-F238E27FC236}">
                <a16:creationId xmlns:a16="http://schemas.microsoft.com/office/drawing/2014/main" id="{FDF1AB94-F2B6-5057-DD93-6EE638317ED0}"/>
              </a:ext>
            </a:extLst>
          </p:cNvPr>
          <p:cNvPicPr>
            <a:picLocks noChangeAspect="1"/>
          </p:cNvPicPr>
          <p:nvPr/>
        </p:nvPicPr>
        <p:blipFill>
          <a:blip r:embed="rId2"/>
          <a:stretch>
            <a:fillRect/>
          </a:stretch>
        </p:blipFill>
        <p:spPr>
          <a:xfrm>
            <a:off x="1495264" y="2845490"/>
            <a:ext cx="9353872" cy="3741549"/>
          </a:xfrm>
          <a:prstGeom prst="rect">
            <a:avLst/>
          </a:prstGeom>
        </p:spPr>
      </p:pic>
    </p:spTree>
    <p:extLst>
      <p:ext uri="{BB962C8B-B14F-4D97-AF65-F5344CB8AC3E}">
        <p14:creationId xmlns:p14="http://schemas.microsoft.com/office/powerpoint/2010/main" val="44350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2554545"/>
          </a:xfrm>
          <a:prstGeom prst="rect">
            <a:avLst/>
          </a:prstGeom>
          <a:noFill/>
        </p:spPr>
        <p:txBody>
          <a:bodyPr wrap="square" rtlCol="0">
            <a:spAutoFit/>
          </a:bodyPr>
          <a:lstStyle/>
          <a:p>
            <a:pPr algn="ctr"/>
            <a:r>
              <a:rPr lang="en-US" sz="4000" dirty="0">
                <a:latin typeface="Bookman Old Style" panose="02050604050505020204" pitchFamily="18" charset="0"/>
              </a:rPr>
              <a:t>The declaration wasn’t signed by most of the 56 signers until August 2, 1776.  By then many copies had been made and sent throughout the colonies…now states.</a:t>
            </a:r>
          </a:p>
        </p:txBody>
      </p:sp>
      <p:pic>
        <p:nvPicPr>
          <p:cNvPr id="3" name="Picture 2">
            <a:extLst>
              <a:ext uri="{FF2B5EF4-FFF2-40B4-BE49-F238E27FC236}">
                <a16:creationId xmlns:a16="http://schemas.microsoft.com/office/drawing/2014/main" id="{95C9D669-4347-7A7E-0BD5-3A2A8292B61B}"/>
              </a:ext>
            </a:extLst>
          </p:cNvPr>
          <p:cNvPicPr>
            <a:picLocks noChangeAspect="1"/>
          </p:cNvPicPr>
          <p:nvPr/>
        </p:nvPicPr>
        <p:blipFill rotWithShape="1">
          <a:blip r:embed="rId2"/>
          <a:srcRect l="2703" t="2574" r="2317" b="4974"/>
          <a:stretch/>
        </p:blipFill>
        <p:spPr>
          <a:xfrm>
            <a:off x="3188178" y="2845490"/>
            <a:ext cx="5815643" cy="3865276"/>
          </a:xfrm>
          <a:prstGeom prst="rect">
            <a:avLst/>
          </a:prstGeom>
        </p:spPr>
      </p:pic>
    </p:spTree>
    <p:extLst>
      <p:ext uri="{BB962C8B-B14F-4D97-AF65-F5344CB8AC3E}">
        <p14:creationId xmlns:p14="http://schemas.microsoft.com/office/powerpoint/2010/main" val="99696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B80173-9EFA-CBF4-85B8-F6F218292280}"/>
              </a:ext>
            </a:extLst>
          </p:cNvPr>
          <p:cNvPicPr>
            <a:picLocks noChangeAspect="1"/>
          </p:cNvPicPr>
          <p:nvPr/>
        </p:nvPicPr>
        <p:blipFill>
          <a:blip r:embed="rId2"/>
          <a:stretch>
            <a:fillRect/>
          </a:stretch>
        </p:blipFill>
        <p:spPr>
          <a:xfrm>
            <a:off x="3878580" y="0"/>
            <a:ext cx="4434840" cy="6858000"/>
          </a:xfrm>
          <a:prstGeom prst="rect">
            <a:avLst/>
          </a:prstGeom>
        </p:spPr>
      </p:pic>
    </p:spTree>
    <p:extLst>
      <p:ext uri="{BB962C8B-B14F-4D97-AF65-F5344CB8AC3E}">
        <p14:creationId xmlns:p14="http://schemas.microsoft.com/office/powerpoint/2010/main" val="104301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1938992"/>
          </a:xfrm>
          <a:prstGeom prst="rect">
            <a:avLst/>
          </a:prstGeom>
          <a:noFill/>
        </p:spPr>
        <p:txBody>
          <a:bodyPr wrap="square" rtlCol="0">
            <a:spAutoFit/>
          </a:bodyPr>
          <a:lstStyle/>
          <a:p>
            <a:pPr algn="ctr"/>
            <a:r>
              <a:rPr lang="en-US" sz="4000" dirty="0">
                <a:latin typeface="Bookman Old Style" panose="02050604050505020204" pitchFamily="18" charset="0"/>
              </a:rPr>
              <a:t>General William Howe took over command of all British troops in North America in October of 1775.</a:t>
            </a:r>
          </a:p>
        </p:txBody>
      </p:sp>
      <p:pic>
        <p:nvPicPr>
          <p:cNvPr id="5" name="Picture 4">
            <a:extLst>
              <a:ext uri="{FF2B5EF4-FFF2-40B4-BE49-F238E27FC236}">
                <a16:creationId xmlns:a16="http://schemas.microsoft.com/office/drawing/2014/main" id="{BA5A59D2-76F5-DB7C-A216-C033F72F3173}"/>
              </a:ext>
            </a:extLst>
          </p:cNvPr>
          <p:cNvPicPr>
            <a:picLocks noChangeAspect="1"/>
          </p:cNvPicPr>
          <p:nvPr/>
        </p:nvPicPr>
        <p:blipFill>
          <a:blip r:embed="rId2"/>
          <a:stretch>
            <a:fillRect/>
          </a:stretch>
        </p:blipFill>
        <p:spPr>
          <a:xfrm>
            <a:off x="3267986" y="2240096"/>
            <a:ext cx="6015500" cy="4371263"/>
          </a:xfrm>
          <a:prstGeom prst="rect">
            <a:avLst/>
          </a:prstGeom>
        </p:spPr>
      </p:pic>
    </p:spTree>
    <p:extLst>
      <p:ext uri="{BB962C8B-B14F-4D97-AF65-F5344CB8AC3E}">
        <p14:creationId xmlns:p14="http://schemas.microsoft.com/office/powerpoint/2010/main" val="135225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6666808" y="27479"/>
            <a:ext cx="5669677" cy="6863417"/>
          </a:xfrm>
          <a:prstGeom prst="rect">
            <a:avLst/>
          </a:prstGeom>
          <a:noFill/>
        </p:spPr>
        <p:txBody>
          <a:bodyPr wrap="square" rtlCol="0">
            <a:spAutoFit/>
          </a:bodyPr>
          <a:lstStyle/>
          <a:p>
            <a:pPr algn="ctr"/>
            <a:r>
              <a:rPr lang="en-US" sz="4000" dirty="0">
                <a:latin typeface="Bookman Old Style" panose="02050604050505020204" pitchFamily="18" charset="0"/>
              </a:rPr>
              <a:t>Henry Knox led an amazing expedition from Fort Ticonderoga to retrieve the 59 cannons there and bring them back the 300 miles to Boston over frozen rivers and lakes and snow-covered mountains. </a:t>
            </a:r>
          </a:p>
        </p:txBody>
      </p:sp>
      <p:sp>
        <p:nvSpPr>
          <p:cNvPr id="2" name="Rectangle 1">
            <a:extLst>
              <a:ext uri="{FF2B5EF4-FFF2-40B4-BE49-F238E27FC236}">
                <a16:creationId xmlns:a16="http://schemas.microsoft.com/office/drawing/2014/main" id="{752960B9-0943-00E5-3833-F129D3071CF7}"/>
              </a:ext>
            </a:extLst>
          </p:cNvPr>
          <p:cNvSpPr/>
          <p:nvPr/>
        </p:nvSpPr>
        <p:spPr>
          <a:xfrm>
            <a:off x="71436" y="5246919"/>
            <a:ext cx="657885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2"/>
              </a:rPr>
              <a:t>Henry Knox’s Return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Picture 4">
            <a:extLst>
              <a:ext uri="{FF2B5EF4-FFF2-40B4-BE49-F238E27FC236}">
                <a16:creationId xmlns:a16="http://schemas.microsoft.com/office/drawing/2014/main" id="{A92B5BBE-57A5-E4F1-DD87-782B17C4A897}"/>
              </a:ext>
            </a:extLst>
          </p:cNvPr>
          <p:cNvPicPr>
            <a:picLocks noChangeAspect="1"/>
          </p:cNvPicPr>
          <p:nvPr/>
        </p:nvPicPr>
        <p:blipFill>
          <a:blip r:embed="rId3"/>
          <a:stretch>
            <a:fillRect/>
          </a:stretch>
        </p:blipFill>
        <p:spPr>
          <a:xfrm>
            <a:off x="148926" y="232757"/>
            <a:ext cx="6596360" cy="4808884"/>
          </a:xfrm>
          <a:prstGeom prst="rect">
            <a:avLst/>
          </a:prstGeom>
        </p:spPr>
      </p:pic>
    </p:spTree>
    <p:extLst>
      <p:ext uri="{BB962C8B-B14F-4D97-AF65-F5344CB8AC3E}">
        <p14:creationId xmlns:p14="http://schemas.microsoft.com/office/powerpoint/2010/main" val="887021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19BF5-B197-57B1-4025-980FE307ED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6416CB-52D7-0825-87FF-42EA0A2466D5}"/>
              </a:ext>
            </a:extLst>
          </p:cNvPr>
          <p:cNvSpPr txBox="1"/>
          <p:nvPr/>
        </p:nvSpPr>
        <p:spPr>
          <a:xfrm>
            <a:off x="6891179" y="576831"/>
            <a:ext cx="5154360" cy="5632311"/>
          </a:xfrm>
          <a:prstGeom prst="rect">
            <a:avLst/>
          </a:prstGeom>
          <a:noFill/>
        </p:spPr>
        <p:txBody>
          <a:bodyPr wrap="square" rtlCol="0">
            <a:spAutoFit/>
          </a:bodyPr>
          <a:lstStyle/>
          <a:p>
            <a:pPr algn="ctr"/>
            <a:r>
              <a:rPr lang="en-US" sz="4000" dirty="0">
                <a:latin typeface="Bookman Old Style" panose="02050604050505020204" pitchFamily="18" charset="0"/>
              </a:rPr>
              <a:t>With the arrival of the cannons brought from Fort Ticonderoga by Henry Knox, George Washington was able to force the British out of Boston.</a:t>
            </a:r>
          </a:p>
        </p:txBody>
      </p:sp>
      <p:pic>
        <p:nvPicPr>
          <p:cNvPr id="3" name="Picture 2">
            <a:extLst>
              <a:ext uri="{FF2B5EF4-FFF2-40B4-BE49-F238E27FC236}">
                <a16:creationId xmlns:a16="http://schemas.microsoft.com/office/drawing/2014/main" id="{4B81C609-B4C2-5E7B-9E4C-0DAF047196FF}"/>
              </a:ext>
            </a:extLst>
          </p:cNvPr>
          <p:cNvPicPr>
            <a:picLocks noChangeAspect="1"/>
          </p:cNvPicPr>
          <p:nvPr/>
        </p:nvPicPr>
        <p:blipFill>
          <a:blip r:embed="rId2"/>
          <a:stretch>
            <a:fillRect/>
          </a:stretch>
        </p:blipFill>
        <p:spPr>
          <a:xfrm>
            <a:off x="177457" y="934744"/>
            <a:ext cx="6641797" cy="4916486"/>
          </a:xfrm>
          <a:prstGeom prst="rect">
            <a:avLst/>
          </a:prstGeom>
        </p:spPr>
      </p:pic>
    </p:spTree>
    <p:extLst>
      <p:ext uri="{BB962C8B-B14F-4D97-AF65-F5344CB8AC3E}">
        <p14:creationId xmlns:p14="http://schemas.microsoft.com/office/powerpoint/2010/main" val="28813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537432" y="98206"/>
            <a:ext cx="11540836" cy="2554545"/>
          </a:xfrm>
          <a:prstGeom prst="rect">
            <a:avLst/>
          </a:prstGeom>
          <a:noFill/>
        </p:spPr>
        <p:txBody>
          <a:bodyPr wrap="square" rtlCol="0">
            <a:spAutoFit/>
          </a:bodyPr>
          <a:lstStyle/>
          <a:p>
            <a:pPr algn="ctr"/>
            <a:r>
              <a:rPr lang="en-US" sz="4000" dirty="0">
                <a:latin typeface="Bookman Old Style" panose="02050604050505020204" pitchFamily="18" charset="0"/>
              </a:rPr>
              <a:t>On March 17, 1776, 170 ships carried 9,000 British soldiers and 1,000 loyalists out of Boston.  George Washington had his first victory in the American Revolution.</a:t>
            </a:r>
          </a:p>
        </p:txBody>
      </p:sp>
      <p:pic>
        <p:nvPicPr>
          <p:cNvPr id="2" name="Picture 1">
            <a:extLst>
              <a:ext uri="{FF2B5EF4-FFF2-40B4-BE49-F238E27FC236}">
                <a16:creationId xmlns:a16="http://schemas.microsoft.com/office/drawing/2014/main" id="{10317BDD-1B67-4788-EEA0-8A4382CAF65F}"/>
              </a:ext>
            </a:extLst>
          </p:cNvPr>
          <p:cNvPicPr>
            <a:picLocks noChangeAspect="1"/>
          </p:cNvPicPr>
          <p:nvPr/>
        </p:nvPicPr>
        <p:blipFill>
          <a:blip r:embed="rId2"/>
          <a:stretch>
            <a:fillRect/>
          </a:stretch>
        </p:blipFill>
        <p:spPr>
          <a:xfrm>
            <a:off x="3301219" y="2750952"/>
            <a:ext cx="6013263" cy="4008842"/>
          </a:xfrm>
          <a:prstGeom prst="rect">
            <a:avLst/>
          </a:prstGeom>
        </p:spPr>
      </p:pic>
    </p:spTree>
    <p:extLst>
      <p:ext uri="{BB962C8B-B14F-4D97-AF65-F5344CB8AC3E}">
        <p14:creationId xmlns:p14="http://schemas.microsoft.com/office/powerpoint/2010/main" val="255845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3170099"/>
          </a:xfrm>
          <a:prstGeom prst="rect">
            <a:avLst/>
          </a:prstGeom>
          <a:noFill/>
        </p:spPr>
        <p:txBody>
          <a:bodyPr wrap="square" rtlCol="0">
            <a:spAutoFit/>
          </a:bodyPr>
          <a:lstStyle/>
          <a:p>
            <a:pPr algn="ctr"/>
            <a:r>
              <a:rPr lang="en-US" sz="4000" dirty="0">
                <a:latin typeface="Bookman Old Style" panose="02050604050505020204" pitchFamily="18" charset="0"/>
              </a:rPr>
              <a:t>Over the next few months, there were skirmishes and small battles in North and South Carolina between Patriots and British soldier, Tories, and their Native American allies.</a:t>
            </a:r>
          </a:p>
        </p:txBody>
      </p:sp>
      <p:pic>
        <p:nvPicPr>
          <p:cNvPr id="2" name="Picture 1">
            <a:extLst>
              <a:ext uri="{FF2B5EF4-FFF2-40B4-BE49-F238E27FC236}">
                <a16:creationId xmlns:a16="http://schemas.microsoft.com/office/drawing/2014/main" id="{6E69CB0A-B25D-D820-676D-386947428373}"/>
              </a:ext>
            </a:extLst>
          </p:cNvPr>
          <p:cNvPicPr>
            <a:picLocks noChangeAspect="1"/>
          </p:cNvPicPr>
          <p:nvPr/>
        </p:nvPicPr>
        <p:blipFill rotWithShape="1">
          <a:blip r:embed="rId2"/>
          <a:srcRect t="12289"/>
          <a:stretch/>
        </p:blipFill>
        <p:spPr>
          <a:xfrm>
            <a:off x="3954865" y="3461044"/>
            <a:ext cx="4434670" cy="3170100"/>
          </a:xfrm>
          <a:prstGeom prst="rect">
            <a:avLst/>
          </a:prstGeom>
        </p:spPr>
      </p:pic>
    </p:spTree>
    <p:extLst>
      <p:ext uri="{BB962C8B-B14F-4D97-AF65-F5344CB8AC3E}">
        <p14:creationId xmlns:p14="http://schemas.microsoft.com/office/powerpoint/2010/main" val="292785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11540836" cy="1323439"/>
          </a:xfrm>
          <a:prstGeom prst="rect">
            <a:avLst/>
          </a:prstGeom>
          <a:noFill/>
        </p:spPr>
        <p:txBody>
          <a:bodyPr wrap="square" rtlCol="0">
            <a:spAutoFit/>
          </a:bodyPr>
          <a:lstStyle/>
          <a:p>
            <a:pPr algn="ctr"/>
            <a:r>
              <a:rPr lang="en-US" sz="4000" dirty="0">
                <a:latin typeface="Bookman Old Style" panose="02050604050505020204" pitchFamily="18" charset="0"/>
              </a:rPr>
              <a:t>As time went on, more and more people favored independence from Great Britain.</a:t>
            </a:r>
          </a:p>
        </p:txBody>
      </p:sp>
      <p:pic>
        <p:nvPicPr>
          <p:cNvPr id="2" name="Picture 1">
            <a:extLst>
              <a:ext uri="{FF2B5EF4-FFF2-40B4-BE49-F238E27FC236}">
                <a16:creationId xmlns:a16="http://schemas.microsoft.com/office/drawing/2014/main" id="{D7109CAC-A31D-EFFF-0461-9BC6E463C999}"/>
              </a:ext>
            </a:extLst>
          </p:cNvPr>
          <p:cNvPicPr>
            <a:picLocks noChangeAspect="1"/>
          </p:cNvPicPr>
          <p:nvPr/>
        </p:nvPicPr>
        <p:blipFill>
          <a:blip r:embed="rId2"/>
          <a:stretch>
            <a:fillRect/>
          </a:stretch>
        </p:blipFill>
        <p:spPr>
          <a:xfrm>
            <a:off x="3838575" y="1766455"/>
            <a:ext cx="4667250" cy="4800600"/>
          </a:xfrm>
          <a:prstGeom prst="rect">
            <a:avLst/>
          </a:prstGeom>
        </p:spPr>
      </p:pic>
    </p:spTree>
    <p:extLst>
      <p:ext uri="{BB962C8B-B14F-4D97-AF65-F5344CB8AC3E}">
        <p14:creationId xmlns:p14="http://schemas.microsoft.com/office/powerpoint/2010/main" val="170149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401782" y="290945"/>
            <a:ext cx="5534069" cy="6247864"/>
          </a:xfrm>
          <a:prstGeom prst="rect">
            <a:avLst/>
          </a:prstGeom>
          <a:noFill/>
        </p:spPr>
        <p:txBody>
          <a:bodyPr wrap="square" rtlCol="0">
            <a:spAutoFit/>
          </a:bodyPr>
          <a:lstStyle/>
          <a:p>
            <a:pPr algn="ctr"/>
            <a:r>
              <a:rPr lang="en-US" sz="4000" dirty="0">
                <a:latin typeface="Bookman Old Style" panose="02050604050505020204" pitchFamily="18" charset="0"/>
              </a:rPr>
              <a:t>In Philadelphia, the Continental Congress was still debating what to do.  In June of 1776, Richard Henry Lee of Virginia presented several resolutions (proposals) to vote on.</a:t>
            </a:r>
          </a:p>
        </p:txBody>
      </p:sp>
      <p:pic>
        <p:nvPicPr>
          <p:cNvPr id="2" name="Picture 1">
            <a:extLst>
              <a:ext uri="{FF2B5EF4-FFF2-40B4-BE49-F238E27FC236}">
                <a16:creationId xmlns:a16="http://schemas.microsoft.com/office/drawing/2014/main" id="{69F6A649-45E8-03D5-C513-A804FBCAB120}"/>
              </a:ext>
            </a:extLst>
          </p:cNvPr>
          <p:cNvPicPr>
            <a:picLocks noChangeAspect="1"/>
          </p:cNvPicPr>
          <p:nvPr/>
        </p:nvPicPr>
        <p:blipFill>
          <a:blip r:embed="rId2"/>
          <a:stretch>
            <a:fillRect/>
          </a:stretch>
        </p:blipFill>
        <p:spPr>
          <a:xfrm>
            <a:off x="6256151" y="583299"/>
            <a:ext cx="5691401" cy="5691401"/>
          </a:xfrm>
          <a:prstGeom prst="rect">
            <a:avLst/>
          </a:prstGeom>
        </p:spPr>
      </p:pic>
    </p:spTree>
    <p:extLst>
      <p:ext uri="{BB962C8B-B14F-4D97-AF65-F5344CB8AC3E}">
        <p14:creationId xmlns:p14="http://schemas.microsoft.com/office/powerpoint/2010/main" val="380915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545C80-DD30-947E-BB94-5B32F68E6D84}"/>
              </a:ext>
            </a:extLst>
          </p:cNvPr>
          <p:cNvSpPr txBox="1"/>
          <p:nvPr/>
        </p:nvSpPr>
        <p:spPr>
          <a:xfrm>
            <a:off x="6957565" y="905123"/>
            <a:ext cx="3860252" cy="5016758"/>
          </a:xfrm>
          <a:prstGeom prst="rect">
            <a:avLst/>
          </a:prstGeom>
          <a:noFill/>
        </p:spPr>
        <p:txBody>
          <a:bodyPr wrap="square" rtlCol="0">
            <a:spAutoFit/>
          </a:bodyPr>
          <a:lstStyle/>
          <a:p>
            <a:pPr algn="ctr"/>
            <a:r>
              <a:rPr lang="en-US" sz="4000" dirty="0">
                <a:latin typeface="Bookman Old Style" panose="02050604050505020204" pitchFamily="18" charset="0"/>
              </a:rPr>
              <a:t>Lee’s first resolution was that the colonies should become independent states.</a:t>
            </a:r>
          </a:p>
        </p:txBody>
      </p:sp>
      <p:pic>
        <p:nvPicPr>
          <p:cNvPr id="3" name="Picture 2">
            <a:extLst>
              <a:ext uri="{FF2B5EF4-FFF2-40B4-BE49-F238E27FC236}">
                <a16:creationId xmlns:a16="http://schemas.microsoft.com/office/drawing/2014/main" id="{04F6C2EC-333D-182E-5A5D-F6B68446D36A}"/>
              </a:ext>
            </a:extLst>
          </p:cNvPr>
          <p:cNvPicPr>
            <a:picLocks noChangeAspect="1"/>
          </p:cNvPicPr>
          <p:nvPr/>
        </p:nvPicPr>
        <p:blipFill>
          <a:blip r:embed="rId2"/>
          <a:stretch>
            <a:fillRect/>
          </a:stretch>
        </p:blipFill>
        <p:spPr>
          <a:xfrm>
            <a:off x="1897380" y="-15498"/>
            <a:ext cx="4198620" cy="6858000"/>
          </a:xfrm>
          <a:prstGeom prst="rect">
            <a:avLst/>
          </a:prstGeom>
        </p:spPr>
      </p:pic>
    </p:spTree>
    <p:extLst>
      <p:ext uri="{BB962C8B-B14F-4D97-AF65-F5344CB8AC3E}">
        <p14:creationId xmlns:p14="http://schemas.microsoft.com/office/powerpoint/2010/main" val="1567005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4068</TotalTime>
  <Words>385</Words>
  <Application>Microsoft Office PowerPoint</Application>
  <PresentationFormat>Widescreen</PresentationFormat>
  <Paragraphs>19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9</cp:revision>
  <cp:lastPrinted>2024-04-10T13:11:28Z</cp:lastPrinted>
  <dcterms:created xsi:type="dcterms:W3CDTF">2024-04-08T17:05:55Z</dcterms:created>
  <dcterms:modified xsi:type="dcterms:W3CDTF">2025-04-04T12:13:31Z</dcterms:modified>
</cp:coreProperties>
</file>